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53"/>
  </p:notesMasterIdLst>
  <p:handoutMasterIdLst>
    <p:handoutMasterId r:id="rId54"/>
  </p:handoutMasterIdLst>
  <p:sldIdLst>
    <p:sldId id="2241" r:id="rId2"/>
    <p:sldId id="2732" r:id="rId3"/>
    <p:sldId id="2733" r:id="rId4"/>
    <p:sldId id="2734" r:id="rId5"/>
    <p:sldId id="2735" r:id="rId6"/>
    <p:sldId id="2736" r:id="rId7"/>
    <p:sldId id="2737" r:id="rId8"/>
    <p:sldId id="2738" r:id="rId9"/>
    <p:sldId id="2739" r:id="rId10"/>
    <p:sldId id="2740" r:id="rId11"/>
    <p:sldId id="2741" r:id="rId12"/>
    <p:sldId id="2742" r:id="rId13"/>
    <p:sldId id="2743" r:id="rId14"/>
    <p:sldId id="2744" r:id="rId15"/>
    <p:sldId id="284" r:id="rId16"/>
    <p:sldId id="2745" r:id="rId17"/>
    <p:sldId id="2746" r:id="rId18"/>
    <p:sldId id="2747" r:id="rId19"/>
    <p:sldId id="2748" r:id="rId20"/>
    <p:sldId id="2749" r:id="rId21"/>
    <p:sldId id="2750" r:id="rId22"/>
    <p:sldId id="2751" r:id="rId23"/>
    <p:sldId id="290" r:id="rId24"/>
    <p:sldId id="2752" r:id="rId25"/>
    <p:sldId id="2753" r:id="rId26"/>
    <p:sldId id="2754" r:id="rId27"/>
    <p:sldId id="2755" r:id="rId28"/>
    <p:sldId id="2756" r:id="rId29"/>
    <p:sldId id="2757" r:id="rId30"/>
    <p:sldId id="2758" r:id="rId31"/>
    <p:sldId id="2759" r:id="rId32"/>
    <p:sldId id="2760" r:id="rId33"/>
    <p:sldId id="2761" r:id="rId34"/>
    <p:sldId id="2762" r:id="rId35"/>
    <p:sldId id="305" r:id="rId36"/>
    <p:sldId id="2763" r:id="rId37"/>
    <p:sldId id="2764" r:id="rId38"/>
    <p:sldId id="2765" r:id="rId39"/>
    <p:sldId id="2766" r:id="rId40"/>
    <p:sldId id="2767" r:id="rId41"/>
    <p:sldId id="2768" r:id="rId42"/>
    <p:sldId id="2769" r:id="rId43"/>
    <p:sldId id="2770" r:id="rId44"/>
    <p:sldId id="2771" r:id="rId45"/>
    <p:sldId id="2772" r:id="rId46"/>
    <p:sldId id="2773" r:id="rId47"/>
    <p:sldId id="2774" r:id="rId48"/>
    <p:sldId id="2775" r:id="rId49"/>
    <p:sldId id="2776" r:id="rId50"/>
    <p:sldId id="2777" r:id="rId51"/>
    <p:sldId id="2778" r:id="rId5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61" autoAdjust="0"/>
    <p:restoredTop sz="88707" autoAdjust="0"/>
  </p:normalViewPr>
  <p:slideViewPr>
    <p:cSldViewPr>
      <p:cViewPr varScale="1">
        <p:scale>
          <a:sx n="130" d="100"/>
          <a:sy n="130" d="100"/>
        </p:scale>
        <p:origin x="2088" y="192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0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2025/11/25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E0E0E"/>
                </a:solidFill>
                <a:effectLst/>
                <a:latin typeface=".AppleSystemUIFont"/>
              </a:rPr>
              <a:t>• </a:t>
            </a:r>
            <a:r>
              <a:rPr lang="zh-CN" altLang="en-US" dirty="0">
                <a:solidFill>
                  <a:srgbClr val="0E0E0E"/>
                </a:solidFill>
                <a:effectLst/>
                <a:latin typeface=".AppleSystemUIFont"/>
              </a:rPr>
              <a:t>如果发送方没有收到 </a:t>
            </a:r>
            <a:r>
              <a:rPr lang="en" altLang="zh-CN" dirty="0">
                <a:solidFill>
                  <a:srgbClr val="0E0E0E"/>
                </a:solidFill>
                <a:effectLst/>
                <a:latin typeface=".AppleSystemUIFont"/>
              </a:rPr>
              <a:t>NAK</a:t>
            </a:r>
            <a:r>
              <a:rPr lang="zh-CN" altLang="en" dirty="0">
                <a:solidFill>
                  <a:srgbClr val="0E0E0E"/>
                </a:solidFill>
                <a:effectLst/>
                <a:latin typeface=".AppleSystemUIFont"/>
              </a:rPr>
              <a:t>，</a:t>
            </a:r>
            <a:r>
              <a:rPr lang="zh-CN" altLang="en-US" dirty="0">
                <a:solidFill>
                  <a:srgbClr val="0E0E0E"/>
                </a:solidFill>
                <a:effectLst/>
                <a:latin typeface=".AppleSystemUIFont"/>
              </a:rPr>
              <a:t>可以默认数据传输是成功的。</a:t>
            </a:r>
          </a:p>
          <a:p>
            <a:r>
              <a:rPr lang="en-US" altLang="zh-CN" dirty="0">
                <a:solidFill>
                  <a:srgbClr val="0E0E0E"/>
                </a:solidFill>
                <a:effectLst/>
                <a:latin typeface=".AppleSystemUIFont"/>
              </a:rPr>
              <a:t>• </a:t>
            </a:r>
            <a:r>
              <a:rPr lang="zh-CN" altLang="en-US" dirty="0">
                <a:solidFill>
                  <a:srgbClr val="0E0E0E"/>
                </a:solidFill>
                <a:effectLst/>
                <a:latin typeface=".AppleSystemUIFont"/>
              </a:rPr>
              <a:t>因为接收方检测到问题时会立即发 </a:t>
            </a:r>
            <a:r>
              <a:rPr lang="en" altLang="zh-CN" dirty="0">
                <a:solidFill>
                  <a:srgbClr val="0E0E0E"/>
                </a:solidFill>
                <a:effectLst/>
                <a:latin typeface=".AppleSystemUIFont"/>
              </a:rPr>
              <a:t>NAK</a:t>
            </a:r>
            <a:r>
              <a:rPr lang="zh-CN" altLang="en" dirty="0">
                <a:solidFill>
                  <a:srgbClr val="0E0E0E"/>
                </a:solidFill>
                <a:effectLst/>
                <a:latin typeface=".AppleSystemUIFont"/>
              </a:rPr>
              <a:t>，</a:t>
            </a:r>
            <a:r>
              <a:rPr lang="zh-CN" altLang="en-US" dirty="0">
                <a:solidFill>
                  <a:srgbClr val="0E0E0E"/>
                </a:solidFill>
                <a:effectLst/>
                <a:latin typeface=".AppleSystemUIFont"/>
              </a:rPr>
              <a:t>不会因为数据错误而长时间沉默。</a:t>
            </a:r>
            <a:endParaRPr lang="en-US" altLang="zh-CN" dirty="0">
              <a:solidFill>
                <a:srgbClr val="0E0E0E"/>
              </a:solidFill>
              <a:effectLst/>
              <a:latin typeface=".AppleSystemUIFon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b="1" dirty="0">
                <a:solidFill>
                  <a:srgbClr val="0E0E0E"/>
                </a:solidFill>
                <a:effectLst/>
                <a:latin typeface=".AppleSystemUIFont"/>
              </a:rPr>
              <a:t>“only once per stream”</a:t>
            </a:r>
            <a:r>
              <a:rPr lang="zh-CN" altLang="en-US" dirty="0">
                <a:solidFill>
                  <a:srgbClr val="0E0E0E"/>
                </a:solidFill>
                <a:effectLst/>
                <a:latin typeface=".AppleSystemUIFont"/>
              </a:rPr>
              <a:t>：即使发送方不为每个数据包设置定时器，它仍然需要为整个数据流（</a:t>
            </a:r>
            <a:r>
              <a:rPr lang="en" altLang="zh-CN" dirty="0">
                <a:solidFill>
                  <a:srgbClr val="0E0E0E"/>
                </a:solidFill>
                <a:effectLst/>
                <a:latin typeface=".AppleSystemUIFont"/>
              </a:rPr>
              <a:t>stream</a:t>
            </a:r>
            <a:r>
              <a:rPr lang="zh-CN" altLang="en" dirty="0">
                <a:solidFill>
                  <a:srgbClr val="0E0E0E"/>
                </a:solidFill>
                <a:effectLst/>
                <a:latin typeface=".AppleSystemUIFont"/>
              </a:rPr>
              <a:t>）</a:t>
            </a:r>
            <a:r>
              <a:rPr lang="zh-CN" altLang="en-US" dirty="0">
                <a:solidFill>
                  <a:srgbClr val="0E0E0E"/>
                </a:solidFill>
                <a:effectLst/>
                <a:latin typeface=".AppleSystemUIFont"/>
              </a:rPr>
              <a:t>设置一个单一的定时器，用来确保数据传输不会无限期地等待。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125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1025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b="0" dirty="0">
                <a:latin typeface="+mn-lt"/>
              </a:rPr>
              <a:t>End-to-end Layer</a:t>
            </a:r>
            <a:br>
              <a:rPr kumimoji="1" lang="en-US" altLang="zh-CN" sz="3200" b="0" dirty="0">
                <a:latin typeface="+mn-lt"/>
              </a:rPr>
            </a:br>
            <a:r>
              <a:rPr kumimoji="1" lang="en-US" altLang="zh-CN" sz="3200" b="0" dirty="0">
                <a:latin typeface="+mn-lt"/>
              </a:rPr>
              <a:t>Best-effort is not enough</a:t>
            </a:r>
            <a:endParaRPr kumimoji="1" lang="zh-CN" altLang="en-US" sz="32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xx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End-to-end Layer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9545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End-to-end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Network layer has no guarantees on:</a:t>
            </a:r>
          </a:p>
          <a:p>
            <a:pPr lvl="1"/>
            <a:r>
              <a:rPr lang="en-US" altLang="zh-CN" dirty="0">
                <a:ea typeface="ＭＳ Ｐゴシック" charset="0"/>
              </a:rPr>
              <a:t>Delay			- Order of arrival</a:t>
            </a:r>
          </a:p>
          <a:p>
            <a:pPr lvl="1"/>
            <a:r>
              <a:rPr lang="en-US" altLang="zh-CN" dirty="0">
                <a:ea typeface="ＭＳ Ｐゴシック" charset="0"/>
              </a:rPr>
              <a:t>Certainty of arrival		- Accuracy of content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Right place to deliver</a:t>
            </a:r>
          </a:p>
          <a:p>
            <a:endParaRPr lang="en-US" altLang="zh-CN" dirty="0">
              <a:ea typeface="ＭＳ Ｐゴシック" charset="0"/>
            </a:endParaRPr>
          </a:p>
          <a:p>
            <a:r>
              <a:rPr lang="en-US" altLang="zh-CN" dirty="0">
                <a:ea typeface="ＭＳ Ｐゴシック" charset="0"/>
              </a:rPr>
              <a:t>End-to-end layer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single design is likely to suffice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Transport protocol for each class of application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77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Famous Transport Protocols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UDP (User Datagram Protocol)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Be used directly for some simple applications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Also be used as a component for other protocols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TCP (Transmission Control Protocol)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Keep order, no missing, no duplication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Provision for flow control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RTP (Real-time Transport Protocol)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Built on UDP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Be used for streaming video or voice, etc.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No "one size fits all"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803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Assurance of End-to-end 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at-least-once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at-most-once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data integrity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stream order &amp; closing of connections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jitter control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authenticity and privacy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end-to-end performance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56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Assurance of At-least-once Delivery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RTT (Round-trip time)</a:t>
            </a:r>
          </a:p>
          <a:p>
            <a:pPr lvl="1"/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to_time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+ </a:t>
            </a:r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process_time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+ </a:t>
            </a:r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back_time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(ack)</a:t>
            </a:r>
          </a:p>
          <a:p>
            <a:r>
              <a:rPr lang="en-US" altLang="zh-CN" dirty="0">
                <a:ea typeface="ＭＳ Ｐゴシック" charset="0"/>
              </a:rPr>
              <a:t>At least once on best effort network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 packet with </a:t>
            </a:r>
            <a:r>
              <a:rPr lang="en-US" altLang="zh-CN" b="1" dirty="0">
                <a:solidFill>
                  <a:srgbClr val="FF0000"/>
                </a:solidFill>
                <a:ea typeface="ＭＳ Ｐゴシック" charset="0"/>
              </a:rPr>
              <a:t>nonce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Sender keeps a copy of the packet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Resend if timeout before receiving acknowledge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acknowledges a packet with its </a:t>
            </a:r>
            <a:r>
              <a:rPr lang="en-US" altLang="zh-CN" b="1" dirty="0">
                <a:solidFill>
                  <a:srgbClr val="FF0000"/>
                </a:solidFill>
                <a:ea typeface="ＭＳ Ｐゴシック" charset="0"/>
              </a:rPr>
              <a:t>nonce</a:t>
            </a:r>
            <a:endParaRPr lang="en-US" altLang="zh-CN" dirty="0">
              <a:ea typeface="ＭＳ Ｐゴシック" charset="0"/>
            </a:endParaRPr>
          </a:p>
          <a:p>
            <a:r>
              <a:rPr lang="en-US" altLang="zh-CN" dirty="0">
                <a:ea typeface="ＭＳ Ｐゴシック" charset="0"/>
              </a:rPr>
              <a:t>Try </a:t>
            </a:r>
            <a:r>
              <a:rPr lang="en-US" altLang="zh-CN" i="1" dirty="0">
                <a:ea typeface="ＭＳ Ｐゴシック" charset="0"/>
              </a:rPr>
              <a:t>limit</a:t>
            </a:r>
            <a:r>
              <a:rPr lang="en-US" altLang="zh-CN" dirty="0">
                <a:ea typeface="ＭＳ Ｐゴシック" charset="0"/>
              </a:rPr>
              <a:t> times before returning error to app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611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Assurance of At-least-once Delivery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Dilemma</a:t>
            </a:r>
          </a:p>
          <a:p>
            <a:pPr lvl="1"/>
            <a:r>
              <a:rPr lang="en-US" altLang="zh-CN" dirty="0">
                <a:ea typeface="ＭＳ Ｐゴシック" charset="0"/>
              </a:rPr>
              <a:t>1. The data was not delivered</a:t>
            </a:r>
          </a:p>
          <a:p>
            <a:pPr lvl="1"/>
            <a:r>
              <a:rPr lang="en-US" altLang="zh-CN" dirty="0">
                <a:ea typeface="ＭＳ Ｐゴシック" charset="0"/>
              </a:rPr>
              <a:t>2. The data was delivered, but no ACK received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way to know which situation</a:t>
            </a:r>
          </a:p>
          <a:p>
            <a:r>
              <a:rPr lang="en-US" altLang="zh-CN" dirty="0">
                <a:ea typeface="ＭＳ Ｐゴシック" charset="0"/>
              </a:rPr>
              <a:t>At-least-once delivery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absolute assurance for at-least-once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Ensure if it is possible to get through, the message </a:t>
            </a:r>
            <a:br>
              <a:rPr lang="en-US" altLang="zh-CN" dirty="0">
                <a:ea typeface="ＭＳ Ｐゴシック" charset="0"/>
              </a:rPr>
            </a:br>
            <a:r>
              <a:rPr lang="en-US" altLang="zh-CN" dirty="0">
                <a:ea typeface="ＭＳ Ｐゴシック" charset="0"/>
              </a:rPr>
              <a:t>will get through eventually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Ensure if impossible to confirm delivery, app will know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assurance for no-duplication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0619472-8C8E-E145-89FF-246A8DCEC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176" y="1345332"/>
            <a:ext cx="2614375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156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Decide Timeout?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Fixed timer: dilemma of fixed timer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Too short? unnecessary resend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Too long? take long time to discover lost packets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Adaptive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E.g., adjust by currently observed RTT, set timer to 150%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Exponential back-off: doubling from a small timer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NAK (Negative </a:t>
            </a:r>
            <a:r>
              <a:rPr lang="en-US" altLang="zh-CN" dirty="0" err="1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AcKnowledgment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sends a message that lists missing items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can count arriving segments rather than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Sender can have no timer (only once per stream)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611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Fixed Timer is Evil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Fixed timers lead to congestion collapse in NFS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Emergent phase synchronization of periodic protocols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Wisconsin time server meltdown</a:t>
            </a:r>
            <a:endParaRPr lang="zh-CN" altLang="en-US" dirty="0">
              <a:ea typeface="MS PGothic" panose="020B0600070205080204" pitchFamily="34" charset="-128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99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200" dirty="0">
                <a:ea typeface="MS PGothic" panose="020B0600070205080204" pitchFamily="34" charset="-128"/>
              </a:rPr>
              <a:t>Emergent Phase Synchronization of Periodic Protocols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Periodic polling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E.g. picking up mail, sending "are-you-there?"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 workstation sends a broadcast packet every 5 minutes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All workstations try to broadcast at the same time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Each workstation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 a broadcast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Set a fixed timer</a:t>
            </a:r>
          </a:p>
          <a:p>
            <a:r>
              <a:rPr lang="en-US" altLang="zh-CN" i="1" dirty="0">
                <a:solidFill>
                  <a:srgbClr val="0096FF"/>
                </a:solidFill>
                <a:ea typeface="MS PGothic" panose="020B0600070205080204" pitchFamily="34" charset="-128"/>
              </a:rPr>
              <a:t>Lesson: Fixed timers have many evils. Do</a:t>
            </a:r>
            <a:r>
              <a:rPr lang="zh-CN" altLang="en-US" i="1" dirty="0">
                <a:solidFill>
                  <a:srgbClr val="0096FF"/>
                </a:solidFill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solidFill>
                  <a:srgbClr val="0096FF"/>
                </a:solidFill>
                <a:ea typeface="MS PGothic" panose="020B0600070205080204" pitchFamily="34" charset="-128"/>
              </a:rPr>
              <a:t>not assume that unsynchronized periodic activities will stay that way</a:t>
            </a:r>
            <a:endParaRPr lang="zh-CN" altLang="en-US" i="1" dirty="0">
              <a:solidFill>
                <a:srgbClr val="0096FF"/>
              </a:solidFill>
              <a:ea typeface="MS PGothic" panose="020B0600070205080204" pitchFamily="34" charset="-128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49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Wisconsin Time Server Meltdown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NETGEAR added a feature to wireless router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Logging packets -&gt; timestamp -&gt; time server (SNTP) -&gt; name discovery -&gt; 128.105.39.11</a:t>
            </a:r>
          </a:p>
          <a:p>
            <a:pPr lvl="1"/>
            <a:r>
              <a:rPr lang="en-US" altLang="zh-CN" dirty="0">
                <a:solidFill>
                  <a:srgbClr val="C00000"/>
                </a:solidFill>
                <a:ea typeface="MS PGothic" panose="020B0600070205080204" pitchFamily="34" charset="-128"/>
              </a:rPr>
              <a:t>Once per second </a:t>
            </a:r>
            <a:r>
              <a:rPr lang="en-US" altLang="zh-CN" dirty="0">
                <a:ea typeface="MS PGothic" panose="020B0600070205080204" pitchFamily="34" charset="-128"/>
              </a:rPr>
              <a:t>(!)</a:t>
            </a:r>
            <a:r>
              <a:rPr lang="zh-CN" altLang="en-US" dirty="0">
                <a:ea typeface="MS PGothic" panose="020B0600070205080204" pitchFamily="34" charset="-128"/>
              </a:rPr>
              <a:t> </a:t>
            </a:r>
            <a:r>
              <a:rPr lang="en-US" altLang="zh-CN" dirty="0">
                <a:ea typeface="MS PGothic" panose="020B0600070205080204" pitchFamily="34" charset="-128"/>
              </a:rPr>
              <a:t>until receive a response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Once per minute or per day after that</a:t>
            </a:r>
          </a:p>
          <a:p>
            <a:pPr>
              <a:spcBef>
                <a:spcPts val="165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Wisconsin Univ.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On May 14, 2003, at about 8:00 am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From 20,000 to 60,000 requests per second, filtering 23457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After one week, 270,000 requests per second, 150Mbps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00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Wisconsin Time Server Meltdown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Lesson(s)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Fixed timers, again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Fixed Internet address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The client implements only part of a protocol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There is a reason for features likes the "</a:t>
            </a:r>
            <a:r>
              <a:rPr lang="en-US" altLang="zh-CN" sz="1600" i="1" dirty="0">
                <a:ea typeface="MS PGothic" panose="020B0600070205080204" pitchFamily="34" charset="-128"/>
              </a:rPr>
              <a:t>go away</a:t>
            </a:r>
            <a:r>
              <a:rPr lang="en-US" altLang="zh-CN" sz="1600" dirty="0">
                <a:ea typeface="MS PGothic" panose="020B0600070205080204" pitchFamily="34" charset="-128"/>
              </a:rPr>
              <a:t>" response in SNTP</a:t>
            </a:r>
            <a:endParaRPr lang="zh-CN" altLang="en-US" sz="1600" dirty="0">
              <a:ea typeface="MS PGothic" panose="020B0600070205080204" pitchFamily="34" charset="-128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73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Decide Timeout?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Fixed timer: dilemma of fixed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short: unnecessary resend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long: take long time to discover lost packets</a:t>
            </a:r>
          </a:p>
          <a:p>
            <a:r>
              <a:rPr lang="en-US" altLang="zh-CN" dirty="0">
                <a:ea typeface="ＭＳ Ｐゴシック" charset="0"/>
              </a:rPr>
              <a:t>Adaptive timer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E.g., adjust by currently observed RTT, set timer to 150%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Exponential back-off: doubling from a small timer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NAK (Negative </a:t>
            </a:r>
            <a:r>
              <a:rPr lang="en-US" altLang="zh-CN" dirty="0" err="1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AcKnowledgment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sends a message that lists missing items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can count arriving segments rather than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Sender can have no timer (only once per stream)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325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RTT Could be Highly Variable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11FED19-CCA1-BF41-A7FB-15BC9B412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50" y="1420813"/>
            <a:ext cx="51181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70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Calculating RTT and Timeout (in TCP)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467544" y="1129308"/>
            <a:ext cx="7805738" cy="3263504"/>
          </a:xfr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zh-CN" dirty="0"/>
              <a:t>Exponentially Weighted Moving Average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zh-CN" dirty="0"/>
              <a:t>Estimate both the average </a:t>
            </a:r>
            <a:r>
              <a:rPr lang="en-US" altLang="zh-CN" i="1" dirty="0" err="1"/>
              <a:t>rtt_avg</a:t>
            </a:r>
            <a:r>
              <a:rPr lang="en-US" altLang="zh-CN" dirty="0"/>
              <a:t> and the deviation </a:t>
            </a:r>
            <a:r>
              <a:rPr lang="en-US" altLang="zh-CN" i="1" dirty="0" err="1"/>
              <a:t>rtt_dev</a:t>
            </a:r>
            <a:r>
              <a:rPr lang="en-US" altLang="zh-CN" i="1" dirty="0"/>
              <a:t>  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zh-CN" dirty="0"/>
              <a:t>Procedure </a:t>
            </a:r>
            <a:r>
              <a:rPr lang="en-US" altLang="zh-CN" i="1" dirty="0" err="1"/>
              <a:t>calc_rtt</a:t>
            </a:r>
            <a:r>
              <a:rPr lang="en-US" altLang="zh-CN" dirty="0"/>
              <a:t>(</a:t>
            </a:r>
            <a:r>
              <a:rPr lang="en-US" altLang="zh-CN" dirty="0" err="1"/>
              <a:t>rtt_sample</a:t>
            </a:r>
            <a:r>
              <a:rPr lang="en-US" altLang="zh-CN" dirty="0"/>
              <a:t>)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a*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rtt_sample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+ (1-a)*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; /* a = 1/8 */  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absolute(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rtt_sample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–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); 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b*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+ (1-b)*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;  /* b = 1/4 */  </a:t>
            </a:r>
            <a:endParaRPr lang="en-US" altLang="zh-CN" sz="1600" b="1" dirty="0">
              <a:solidFill>
                <a:srgbClr val="0096FF"/>
              </a:solidFill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0000"/>
              </a:lnSpc>
            </a:pPr>
            <a:r>
              <a:rPr lang="en-US" altLang="zh-CN" dirty="0"/>
              <a:t>Procedure </a:t>
            </a:r>
            <a:r>
              <a:rPr lang="en-US" altLang="zh-CN" i="1" dirty="0" err="1"/>
              <a:t>calc_timeout</a:t>
            </a:r>
            <a:r>
              <a:rPr lang="en-US" altLang="zh-CN" i="1" dirty="0"/>
              <a:t>(</a:t>
            </a:r>
            <a:r>
              <a:rPr lang="en-US" altLang="zh-CN" i="1" dirty="0" err="1"/>
              <a:t>rtt_avg</a:t>
            </a:r>
            <a:r>
              <a:rPr lang="en-US" altLang="zh-CN" i="1" dirty="0"/>
              <a:t>, </a:t>
            </a:r>
            <a:r>
              <a:rPr lang="en-US" altLang="zh-CN" i="1" dirty="0" err="1"/>
              <a:t>rtt_dev</a:t>
            </a:r>
            <a:r>
              <a:rPr lang="en-US" altLang="zh-CN" i="1" dirty="0"/>
              <a:t>)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>
                <a:solidFill>
                  <a:srgbClr val="0096FF"/>
                </a:solidFill>
                <a:latin typeface="Courier New"/>
                <a:cs typeface="Courier New"/>
              </a:rPr>
              <a:t>Timeout =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cs typeface="Courier New"/>
              </a:rPr>
              <a:t> + 4*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cs typeface="Courier New"/>
              </a:rPr>
              <a:t>rtt_dev</a:t>
            </a:r>
            <a:endParaRPr lang="en-US" altLang="zh-CN" sz="1600" b="1" dirty="0">
              <a:solidFill>
                <a:srgbClr val="0096FF"/>
              </a:solidFill>
              <a:latin typeface="Courier New"/>
              <a:cs typeface="Courier New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FF0B6811-739A-8E48-AB8D-9F03B6A64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3806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Decide Timeout?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Fixed timer: dilemma of fixed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short: unnecessary resend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long: take long time to discover lost packets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Adaptive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E.g., adjust by currently observed RTT, set timer to 150%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Exponential back-off: doubling from a small timer</a:t>
            </a:r>
          </a:p>
          <a:p>
            <a:r>
              <a:rPr lang="en-US" altLang="zh-CN" dirty="0">
                <a:ea typeface="ＭＳ Ｐゴシック" charset="0"/>
              </a:rPr>
              <a:t>NAK (Negative </a:t>
            </a:r>
            <a:r>
              <a:rPr lang="en-US" altLang="zh-CN" dirty="0" err="1">
                <a:ea typeface="ＭＳ Ｐゴシック" charset="0"/>
              </a:rPr>
              <a:t>AcKnowledgment</a:t>
            </a:r>
            <a:r>
              <a:rPr lang="en-US" altLang="zh-CN" dirty="0"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sends a message that lists missing items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can count arriving segments rather than timer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Sender can have no timer (only once per stream)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545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Assurance of At-most-once Delivery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At-least-once delivery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Remember state at the sending side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Tends to generate duplicated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requests</a:t>
            </a:r>
          </a:p>
          <a:p>
            <a:r>
              <a:rPr lang="en-US" altLang="zh-CN" dirty="0">
                <a:ea typeface="ＭＳ Ｐゴシック" charset="0"/>
              </a:rPr>
              <a:t>At-most-once delivery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Maintains a table of nonce at the receiving side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The table may grow indefinitely</a:t>
            </a:r>
          </a:p>
          <a:p>
            <a:pPr lvl="2"/>
            <a:r>
              <a:rPr lang="en-US" altLang="zh-CN" sz="1600" dirty="0">
                <a:ea typeface="ＭＳ Ｐゴシック" charset="0"/>
              </a:rPr>
              <a:t>Space and search time</a:t>
            </a:r>
          </a:p>
          <a:p>
            <a:pPr lvl="2"/>
            <a:r>
              <a:rPr lang="en-US" altLang="zh-CN" sz="1600" dirty="0">
                <a:solidFill>
                  <a:srgbClr val="FF0000"/>
                </a:solidFill>
                <a:ea typeface="ＭＳ Ｐゴシック" charset="0"/>
              </a:rPr>
              <a:t>Tombstones</a:t>
            </a:r>
            <a:r>
              <a:rPr lang="en-US" altLang="zh-CN" sz="1600" dirty="0">
                <a:ea typeface="ＭＳ Ｐゴシック" charset="0"/>
              </a:rPr>
              <a:t> (something that cannot be deleted </a:t>
            </a:r>
            <a:r>
              <a:rPr lang="en-US" altLang="zh-CN" sz="1600" i="1" dirty="0">
                <a:ea typeface="ＭＳ Ｐゴシック" charset="0"/>
              </a:rPr>
              <a:t>forever</a:t>
            </a:r>
            <a:r>
              <a:rPr lang="en-US" altLang="zh-CN" sz="1600" dirty="0"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ea typeface="ＭＳ Ｐゴシック" charset="0"/>
              </a:rPr>
              <a:t>Another way: Make the application tolerate duplicated requests</a:t>
            </a:r>
          </a:p>
          <a:p>
            <a:pPr lvl="2"/>
            <a:r>
              <a:rPr lang="en-US" altLang="zh-CN" sz="1600" dirty="0">
                <a:ea typeface="ＭＳ Ｐゴシック" charset="0"/>
              </a:rPr>
              <a:t>Recall the NFS collapse case: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server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wastes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time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to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execute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duplicated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requests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853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Duplicate Suppression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Monotonically increasing sequence number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Receiver discards smaller nonce,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only holds the last nonce, one per sender</a:t>
            </a:r>
            <a:r>
              <a:rPr lang="zh-CN" altLang="en-US" dirty="0">
                <a:ea typeface="ＭＳ Ｐゴシック" charset="0"/>
              </a:rPr>
              <a:t> </a:t>
            </a:r>
            <a:endParaRPr lang="en-US" altLang="zh-CN" dirty="0">
              <a:ea typeface="ＭＳ Ｐゴシック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Now,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old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nonce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a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i="1" dirty="0">
                <a:ea typeface="ＭＳ Ｐゴシック" charset="0"/>
              </a:rPr>
              <a:t>tombstone</a:t>
            </a:r>
            <a:r>
              <a:rPr lang="en-US" altLang="zh-CN" dirty="0">
                <a:ea typeface="ＭＳ Ｐゴシック" charset="0"/>
              </a:rPr>
              <a:t>!</a:t>
            </a:r>
          </a:p>
          <a:p>
            <a:pPr lvl="1">
              <a:lnSpc>
                <a:spcPct val="100000"/>
              </a:lnSpc>
            </a:pPr>
            <a:endParaRPr lang="en-US" altLang="zh-CN" dirty="0">
              <a:ea typeface="ＭＳ Ｐゴシック" charset="0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Use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a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different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port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for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each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new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request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Should never reuse the old port number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But,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old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port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now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i="1" dirty="0">
                <a:ea typeface="ＭＳ Ｐゴシック" charset="0"/>
              </a:rPr>
              <a:t>tombstone</a:t>
            </a:r>
            <a:r>
              <a:rPr lang="en-US" altLang="zh-CN" dirty="0">
                <a:ea typeface="ＭＳ Ｐゴシック" charset="0"/>
              </a:rPr>
              <a:t>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803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Duplicate Suppression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Accept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possibility of making a mistake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E.g., if sender always gives up after five RTT (cannot ensure at-least-once), then receiver can safely discard </a:t>
            </a:r>
            <a:r>
              <a:rPr lang="en-US" altLang="zh-CN" i="1" dirty="0">
                <a:ea typeface="ＭＳ Ｐゴシック" charset="0"/>
              </a:rPr>
              <a:t>nonces</a:t>
            </a:r>
            <a:r>
              <a:rPr lang="en-US" altLang="zh-CN" dirty="0">
                <a:ea typeface="ＭＳ Ｐゴシック" charset="0"/>
              </a:rPr>
              <a:t> that are older than five RTT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It is possible that a packet finally shows up after long delay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(solution: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wait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longer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time)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Receiver crashes and restarts: lose the table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One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solution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to use a new port number each time the system restarts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Another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to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ignore all packets until the number of RTT has passed since restarting, if sender tries limit times</a:t>
            </a:r>
          </a:p>
          <a:p>
            <a:pPr>
              <a:lnSpc>
                <a:spcPct val="100000"/>
              </a:lnSpc>
            </a:pPr>
            <a:r>
              <a:rPr lang="en" altLang="zh-CN" dirty="0">
                <a:ea typeface="ＭＳ Ｐゴシック" charset="0"/>
              </a:rPr>
              <a:t>Idempotent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could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be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another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choice</a:t>
            </a:r>
            <a:endParaRPr lang="en" altLang="zh-CN" dirty="0">
              <a:ea typeface="ＭＳ Ｐゴシック" charset="0"/>
            </a:endParaRPr>
          </a:p>
          <a:p>
            <a:pPr marL="36000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Ensure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that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the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effects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of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multiple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execution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equals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execution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once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ＭＳ Ｐゴシック" charset="0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96FF"/>
                </a:solidFill>
                <a:ea typeface="ＭＳ Ｐゴシック" charset="0"/>
              </a:rPr>
              <a:t>Anyway, duplicate suppression makes the system complex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047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 Assurance of Data Integrity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Data integrity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gets the same contents as sender</a:t>
            </a:r>
          </a:p>
          <a:p>
            <a:r>
              <a:rPr lang="en-US" altLang="zh-CN" dirty="0">
                <a:ea typeface="ＭＳ Ｐゴシック" charset="0"/>
              </a:rPr>
              <a:t>Reliable delivery protocol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Sender: adds checksum to the end-to-end layer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Receiver: recalculates the checksum, discards if not match </a:t>
            </a:r>
          </a:p>
          <a:p>
            <a:r>
              <a:rPr lang="en-US" altLang="zh-CN" dirty="0">
                <a:solidFill>
                  <a:schemeClr val="accent1"/>
                </a:solidFill>
                <a:ea typeface="ＭＳ Ｐゴシック" charset="0"/>
              </a:rPr>
              <a:t>Q:</a:t>
            </a:r>
            <a:r>
              <a:rPr lang="zh-CN" altLang="en-US" dirty="0">
                <a:solidFill>
                  <a:schemeClr val="accent1"/>
                </a:solidFill>
                <a:ea typeface="ＭＳ Ｐゴシック" charset="0"/>
              </a:rPr>
              <a:t> </a:t>
            </a:r>
            <a:r>
              <a:rPr lang="en-US" altLang="zh-CN" dirty="0">
                <a:solidFill>
                  <a:schemeClr val="accent1"/>
                </a:solidFill>
                <a:ea typeface="ＭＳ Ｐゴシック" charset="0"/>
              </a:rPr>
              <a:t>Is it redundant since link layer provides checksum?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No.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Besides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network,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there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could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be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other errors, e.g., in memory copying</a:t>
            </a:r>
          </a:p>
          <a:p>
            <a:r>
              <a:rPr lang="en-US" altLang="zh-CN" dirty="0">
                <a:ea typeface="ＭＳ Ｐゴシック" charset="0"/>
              </a:rPr>
              <a:t>The assurance is not absolute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What if a packet is mis-delivered and the receiver ACK?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807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Segments and Reassembly of Long Messages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Bridge the difference between message and MTU</a:t>
            </a:r>
          </a:p>
          <a:p>
            <a:pPr lvl="1"/>
            <a:r>
              <a:rPr lang="en-US" altLang="zh-CN" dirty="0"/>
              <a:t>Message length: determined by application</a:t>
            </a:r>
          </a:p>
          <a:p>
            <a:pPr lvl="1"/>
            <a:r>
              <a:rPr lang="en-US" altLang="zh-CN" dirty="0"/>
              <a:t>MTU: determined by network</a:t>
            </a:r>
          </a:p>
          <a:p>
            <a:r>
              <a:rPr lang="en-US" altLang="zh-CN" dirty="0"/>
              <a:t>Segment contains ID for where it fits</a:t>
            </a:r>
          </a:p>
          <a:p>
            <a:pPr lvl="1"/>
            <a:r>
              <a:rPr lang="en-US" altLang="zh-CN" dirty="0"/>
              <a:t>E.g., 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r>
              <a:rPr lang="en-US" altLang="zh-CN" dirty="0"/>
              <a:t>message 914, segment 3 of 7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endParaRPr lang="en-US" altLang="zh-CN" dirty="0"/>
          </a:p>
          <a:p>
            <a:pPr lvl="1"/>
            <a:r>
              <a:rPr lang="en-US" altLang="zh-CN" dirty="0"/>
              <a:t>Can be used for </a:t>
            </a:r>
            <a:r>
              <a:rPr lang="en-US" altLang="zh-CN" i="1" dirty="0"/>
              <a:t>at-least-once </a:t>
            </a:r>
            <a:r>
              <a:rPr lang="en-US" altLang="zh-CN" dirty="0"/>
              <a:t>and </a:t>
            </a:r>
            <a:r>
              <a:rPr lang="en-US" altLang="zh-CN" i="1" dirty="0"/>
              <a:t>at-most-once </a:t>
            </a:r>
            <a:r>
              <a:rPr lang="en-US" altLang="zh-CN" dirty="0"/>
              <a:t>delivery</a:t>
            </a:r>
          </a:p>
          <a:p>
            <a:r>
              <a:rPr lang="en-US" altLang="zh-CN" dirty="0"/>
              <a:t>Reassembly</a:t>
            </a:r>
          </a:p>
          <a:p>
            <a:pPr lvl="1"/>
            <a:r>
              <a:rPr lang="en-US" altLang="zh-CN" dirty="0"/>
              <a:t>Out-of-order, mingled with other message</a:t>
            </a:r>
            <a:r>
              <a:rPr lang="en-US" altLang="en-US" dirty="0">
                <a:ea typeface="宋体" panose="02010600030101010101" pitchFamily="2" charset="-122"/>
              </a:rPr>
              <a:t>'</a:t>
            </a:r>
            <a:r>
              <a:rPr lang="en-US" altLang="zh-CN" dirty="0"/>
              <a:t>s segments</a:t>
            </a:r>
          </a:p>
          <a:p>
            <a:pPr lvl="1"/>
            <a:r>
              <a:rPr lang="en-US" altLang="zh-CN" dirty="0"/>
              <a:t>Allocating a buffer large enough to hold the message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027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When Out of Order…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Solution-1: Receiver only ACK in order packets, discards others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Waste of bandwidth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Solution-2: ACK every packet and hold early packets in buffer, release the buffer when all in order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Need using </a:t>
            </a:r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large buffer</a:t>
            </a:r>
            <a:r>
              <a:rPr lang="en-US" altLang="zh-CN" dirty="0">
                <a:ea typeface="MS PGothic" panose="020B0600070205080204" pitchFamily="34" charset="-128"/>
              </a:rPr>
              <a:t> when waiting for a bad packet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Solution-3: Combine the two above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Discard if buffer is full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New problem: </a:t>
            </a:r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how much buffer</a:t>
            </a:r>
            <a:r>
              <a:rPr lang="en-US" altLang="zh-CN" dirty="0">
                <a:ea typeface="MS PGothic" panose="020B0600070205080204" pitchFamily="34" charset="-128"/>
              </a:rPr>
              <a:t>?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Speedup for common case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NAK to avoid timeout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If NAKs are causing duplicates, stop NAKs</a:t>
            </a:r>
          </a:p>
          <a:p>
            <a:pPr>
              <a:lnSpc>
                <a:spcPct val="100000"/>
              </a:lnSpc>
            </a:pPr>
            <a:r>
              <a:rPr lang="en-US" altLang="zh-CN" i="1" dirty="0">
                <a:ea typeface="MS PGothic" panose="020B0600070205080204" pitchFamily="34" charset="-128"/>
              </a:rPr>
              <a:t>TCP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is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based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on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ACK,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not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NAK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3282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Closing of Connections</a:t>
            </a:r>
            <a:endParaRPr lang="zh-CN" altLang="en-US">
              <a:ea typeface="MS PGothic" panose="020B0600070205080204" pitchFamily="34" charset="-128"/>
            </a:endParaRPr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Open a 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Create a record to keep track of which elements have been sent, received, acknowledged</a:t>
            </a:r>
          </a:p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Close a 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When finish, it needs to report an end-of-stream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Both ends need to agree last element is OK and then close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1. Alice sends close request to Bob with stream record ID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2. Bob checks and agrees, sends a close ACK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3. Alice receives ACK, turn off sender, discard record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4. Alice sends "all done" to Bob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5. Bob receives "all done" and discard stream record</a:t>
            </a:r>
            <a:endParaRPr lang="zh-CN" altLang="en-US" sz="1600" dirty="0">
              <a:ea typeface="MS PGothic" panose="020B0600070205080204" pitchFamily="34" charset="-128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868144" y="4081636"/>
            <a:ext cx="302433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00" b="1" dirty="0">
                <a:solidFill>
                  <a:srgbClr val="C00000"/>
                </a:solidFill>
                <a:latin typeface="Courier New"/>
                <a:cs typeface="Courier New"/>
              </a:rPr>
              <a:t>&lt;- What if duplicate?</a:t>
            </a:r>
            <a:endParaRPr lang="zh-CN" altLang="en-US" sz="1500" b="1" dirty="0">
              <a:solidFill>
                <a:srgbClr val="C00000"/>
              </a:solidFill>
              <a:latin typeface="Courier New"/>
              <a:cs typeface="Courier New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DFB4F3E-97B9-DA4E-93FA-51FF2040B55E}"/>
              </a:ext>
            </a:extLst>
          </p:cNvPr>
          <p:cNvSpPr txBox="1">
            <a:spLocks/>
          </p:cNvSpPr>
          <p:nvPr/>
        </p:nvSpPr>
        <p:spPr>
          <a:xfrm>
            <a:off x="6705600" y="54493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21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5. Assurance of Jitter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Real-time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When reliability is less important than timely delivery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 few error in a movie may not be noticed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Jitter</a:t>
            </a:r>
            <a:r>
              <a:rPr lang="en-US" altLang="zh-CN" dirty="0">
                <a:ea typeface="MS PGothic" panose="020B0600070205080204" pitchFamily="34" charset="-128"/>
              </a:rPr>
              <a:t>: variability in delivery time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Strategy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Basic: delay all arriving segments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602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5. Assurance of Jitter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Measure the distribution of delays in a chart showing delay time vs. frequency of that delay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Choose an acceptable frequency of delivery failure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Determine </a:t>
            </a:r>
            <a:r>
              <a:rPr lang="en-US" altLang="zh-CN" dirty="0" err="1">
                <a:ea typeface="MS PGothic" panose="020B0600070205080204" pitchFamily="34" charset="-128"/>
              </a:rPr>
              <a:t>D</a:t>
            </a:r>
            <a:r>
              <a:rPr lang="en-US" altLang="zh-CN" baseline="-25000" dirty="0" err="1">
                <a:ea typeface="MS PGothic" panose="020B0600070205080204" pitchFamily="34" charset="-128"/>
              </a:rPr>
              <a:t>long</a:t>
            </a:r>
            <a:r>
              <a:rPr lang="en-US" altLang="zh-CN" baseline="-25000" dirty="0">
                <a:ea typeface="MS PGothic" panose="020B0600070205080204" pitchFamily="34" charset="-128"/>
              </a:rPr>
              <a:t> </a:t>
            </a:r>
            <a:r>
              <a:rPr lang="en-US" altLang="zh-CN" dirty="0">
                <a:ea typeface="MS PGothic" panose="020B0600070205080204" pitchFamily="34" charset="-128"/>
              </a:rPr>
              <a:t>that longer than 99% delay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Determine the shortest delay, </a:t>
            </a:r>
            <a:r>
              <a:rPr lang="en-US" altLang="zh-CN" dirty="0" err="1">
                <a:ea typeface="MS PGothic" panose="020B0600070205080204" pitchFamily="34" charset="-128"/>
              </a:rPr>
              <a:t>D</a:t>
            </a:r>
            <a:r>
              <a:rPr lang="en-US" altLang="zh-CN" baseline="-25000" dirty="0" err="1">
                <a:ea typeface="MS PGothic" panose="020B0600070205080204" pitchFamily="34" charset="-128"/>
              </a:rPr>
              <a:t>short</a:t>
            </a:r>
            <a:endParaRPr lang="en-US" altLang="zh-CN" baseline="-25000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Calculate number of segment buffer: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pPr lvl="1"/>
            <a:r>
              <a:rPr lang="en-US" altLang="zh-CN" dirty="0" err="1">
                <a:ea typeface="MS PGothic" panose="020B0600070205080204" pitchFamily="34" charset="-128"/>
              </a:rPr>
              <a:t>D</a:t>
            </a:r>
            <a:r>
              <a:rPr lang="en-US" altLang="zh-CN" baseline="-25000" dirty="0" err="1">
                <a:ea typeface="MS PGothic" panose="020B0600070205080204" pitchFamily="34" charset="-128"/>
              </a:rPr>
              <a:t>headway</a:t>
            </a:r>
            <a:r>
              <a:rPr lang="en-US" altLang="zh-CN" dirty="0">
                <a:ea typeface="MS PGothic" panose="020B0600070205080204" pitchFamily="34" charset="-128"/>
              </a:rPr>
              <a:t> is average delay between arriving segments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F5B05A7-E927-5244-B52A-3C6B885DE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37620"/>
            <a:ext cx="4555976" cy="789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0549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6. Assurance of Authenticity and Privacy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Internet is dangerous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Hostile intercepts and maliciously modifies packets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Violate a protocol with malicious intent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Key-based mathematical transformations to data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Sign and verify: establish the authenticity of the source and integrity of contents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Encrypt and decrypt: maintain privacy of contents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Consideration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False sense of security, worse than no assurance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793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 Security: Asymmetric Encryption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Public Key VS. Private Key</a:t>
            </a:r>
          </a:p>
          <a:p>
            <a:pPr lvl="1"/>
            <a:r>
              <a:rPr lang="en-US" altLang="zh-CN" dirty="0"/>
              <a:t>Public key: encrypt to identify </a:t>
            </a:r>
            <a:r>
              <a:rPr lang="en-US" altLang="zh-CN" i="1" dirty="0"/>
              <a:t>reader</a:t>
            </a:r>
            <a:r>
              <a:rPr lang="en-US" altLang="zh-CN" dirty="0"/>
              <a:t> (only me can read this)</a:t>
            </a:r>
          </a:p>
          <a:p>
            <a:pPr lvl="1"/>
            <a:r>
              <a:rPr lang="en-US" altLang="zh-CN" dirty="0"/>
              <a:t>Private key: encrypt to identify </a:t>
            </a:r>
            <a:r>
              <a:rPr lang="en-US" altLang="zh-CN" i="1" dirty="0"/>
              <a:t>writer</a:t>
            </a:r>
            <a:r>
              <a:rPr lang="en-US" altLang="zh-CN" dirty="0"/>
              <a:t> (yes, it's me who wrote this)</a:t>
            </a:r>
          </a:p>
          <a:p>
            <a:pPr lvl="1"/>
            <a:r>
              <a:rPr lang="en-US" altLang="zh-CN" dirty="0"/>
              <a:t>Poor performance, so just used to exchange symmetric key</a:t>
            </a:r>
          </a:p>
          <a:p>
            <a:r>
              <a:rPr lang="en-US" altLang="zh-CN" dirty="0"/>
              <a:t>Questions</a:t>
            </a:r>
          </a:p>
          <a:p>
            <a:pPr lvl="1"/>
            <a:r>
              <a:rPr lang="en-US" altLang="zh-CN" dirty="0"/>
              <a:t>What is a certificate? Why using a CA (Certificate Authority)?</a:t>
            </a:r>
          </a:p>
          <a:p>
            <a:pPr lvl="1"/>
            <a:r>
              <a:rPr lang="en-US" altLang="zh-CN" dirty="0"/>
              <a:t>How to exchange a symmetric key in HTTPS or SSH?</a:t>
            </a:r>
          </a:p>
          <a:p>
            <a:pPr lvl="1"/>
            <a:r>
              <a:rPr lang="en-US" altLang="zh-CN" dirty="0"/>
              <a:t>What is the root of trust?</a:t>
            </a:r>
          </a:p>
          <a:p>
            <a:pPr lvl="1"/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addressed</a:t>
            </a:r>
            <a:r>
              <a:rPr lang="zh-CN" altLang="en-US" dirty="0"/>
              <a:t> </a:t>
            </a:r>
            <a:r>
              <a:rPr lang="en-US" altLang="zh-CN" dirty="0"/>
              <a:t>later,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Security</a:t>
            </a:r>
            <a:r>
              <a:rPr lang="zh-CN" altLang="en-US" dirty="0"/>
              <a:t> </a:t>
            </a:r>
            <a:r>
              <a:rPr lang="en-US" altLang="zh-CN" dirty="0"/>
              <a:t>part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921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7. End-to-end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Multi-segment message questions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Trade-off between complexity and performance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Lock-step protocol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3F304-43FE-6943-8B6A-6A32FFD80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592" y="2641476"/>
            <a:ext cx="552070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500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Overlapping Transmissions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Pipelining technique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62A5E05-86A8-F045-95BD-FB9D53F20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33364"/>
            <a:ext cx="8077200" cy="361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5768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Overlapping Transmissions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Packets or ACK may be lost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holds a list of segments sent, check it off when receives ACK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Set a timer (according to RTT) for last segment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If list of missing ACK is empty, OK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If timer expires, resend packets and another timer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867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Fixed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5592" y="1069434"/>
            <a:ext cx="4762872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Receiver tells the sender a window size</a:t>
            </a:r>
          </a:p>
          <a:p>
            <a:r>
              <a:rPr lang="en-US" altLang="zh-CN" dirty="0"/>
              <a:t>Sender sends window</a:t>
            </a:r>
          </a:p>
          <a:p>
            <a:r>
              <a:rPr lang="en-US" altLang="zh-CN" dirty="0"/>
              <a:t>Receiver acks each packet as before</a:t>
            </a:r>
          </a:p>
          <a:p>
            <a:r>
              <a:rPr lang="en-US" altLang="zh-CN" dirty="0"/>
              <a:t>Window advances when all packets in previous window are </a:t>
            </a:r>
            <a:r>
              <a:rPr lang="en-US" altLang="zh-CN" dirty="0" err="1"/>
              <a:t>acked</a:t>
            </a:r>
            <a:endParaRPr lang="en-US" altLang="zh-CN" dirty="0"/>
          </a:p>
          <a:p>
            <a:pPr lvl="1"/>
            <a:r>
              <a:rPr lang="en-US" altLang="zh-CN" dirty="0"/>
              <a:t>E.g., packets 4-6 sent, after 1-3 </a:t>
            </a:r>
            <a:r>
              <a:rPr lang="en-US" altLang="zh-CN" dirty="0" err="1"/>
              <a:t>ack</a:t>
            </a:r>
            <a:r>
              <a:rPr lang="en-US" altLang="en-US" dirty="0" err="1">
                <a:ea typeface="宋体" panose="02010600030101010101" pitchFamily="2" charset="-122"/>
              </a:rPr>
              <a:t>'</a:t>
            </a:r>
            <a:r>
              <a:rPr lang="en-US" altLang="zh-CN" dirty="0" err="1"/>
              <a:t>d</a:t>
            </a:r>
            <a:endParaRPr lang="en-US" altLang="zh-CN" dirty="0"/>
          </a:p>
          <a:p>
            <a:r>
              <a:rPr lang="en-US" altLang="zh-CN" dirty="0"/>
              <a:t>If a packet times out -&gt; resend packets</a:t>
            </a:r>
          </a:p>
          <a:p>
            <a:r>
              <a:rPr lang="en-US" altLang="zh-CN" dirty="0"/>
              <a:t>Still much idle time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2D3D53B-5799-6845-9533-AAEAB4D2D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47" y="1417340"/>
            <a:ext cx="2961084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835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Sliding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5592" y="1069434"/>
            <a:ext cx="4762872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Sender advances the window by 1 for each in-sequence ACK it receives</a:t>
            </a:r>
          </a:p>
          <a:p>
            <a:pPr lvl="1"/>
            <a:r>
              <a:rPr lang="en-US" altLang="zh-CN" dirty="0"/>
              <a:t>Reduces idle periods</a:t>
            </a:r>
          </a:p>
          <a:p>
            <a:pPr lvl="1"/>
            <a:r>
              <a:rPr lang="en-US" altLang="zh-CN" dirty="0"/>
              <a:t>Pipelining idea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But what</a:t>
            </a:r>
            <a:r>
              <a:rPr lang="en-US" altLang="en-US" dirty="0">
                <a:ea typeface="宋体" panose="02010600030101010101" pitchFamily="2" charset="-122"/>
              </a:rPr>
              <a:t>'</a:t>
            </a:r>
            <a:r>
              <a:rPr lang="en-US" altLang="zh-CN" dirty="0"/>
              <a:t>s the correct value for the window?</a:t>
            </a:r>
          </a:p>
          <a:p>
            <a:pPr lvl="1"/>
            <a:r>
              <a:rPr lang="en-US" altLang="zh-CN" dirty="0"/>
              <a:t>We</a:t>
            </a:r>
            <a:r>
              <a:rPr lang="en-US" altLang="en-US" dirty="0">
                <a:ea typeface="宋体" panose="02010600030101010101" pitchFamily="2" charset="-122"/>
              </a:rPr>
              <a:t>'</a:t>
            </a:r>
            <a:r>
              <a:rPr lang="en-US" altLang="zh-CN" dirty="0"/>
              <a:t>ll revisit this question</a:t>
            </a:r>
          </a:p>
          <a:p>
            <a:pPr lvl="1"/>
            <a:r>
              <a:rPr lang="en-US" altLang="zh-CN" dirty="0"/>
              <a:t>First, we need to understand windows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2E0874D0-079E-DA46-BAED-62C26BBE7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6" y="1417340"/>
            <a:ext cx="3183731" cy="354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9312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Packet Loss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91F05696-3A45-FB4D-BD26-B6A642D51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489348"/>
            <a:ext cx="7286625" cy="346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7367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Chose the Right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If window is too small</a:t>
            </a:r>
          </a:p>
          <a:p>
            <a:pPr lvl="1"/>
            <a:r>
              <a:rPr lang="en-US" altLang="zh-CN" dirty="0"/>
              <a:t>Long idle time</a:t>
            </a:r>
          </a:p>
          <a:p>
            <a:pPr lvl="1"/>
            <a:r>
              <a:rPr lang="en-US" altLang="zh-CN" dirty="0"/>
              <a:t>Underutilized network</a:t>
            </a:r>
          </a:p>
          <a:p>
            <a:endParaRPr lang="en-US" altLang="zh-CN" dirty="0"/>
          </a:p>
          <a:p>
            <a:r>
              <a:rPr lang="en-US" altLang="zh-CN" dirty="0"/>
              <a:t>If window too large</a:t>
            </a:r>
          </a:p>
          <a:p>
            <a:pPr lvl="1"/>
            <a:r>
              <a:rPr lang="en-US" altLang="zh-CN" dirty="0"/>
              <a:t>Congestion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C35673-A07A-CD4D-8F29-4087FCEDE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535" y="1345332"/>
            <a:ext cx="340637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4962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Sliding Window Size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altLang="zh-CN" sz="2400" b="1" dirty="0">
                <a:solidFill>
                  <a:srgbClr val="0096FF"/>
                </a:solidFill>
                <a:ea typeface="MS PGothic" panose="020B0600070205080204" pitchFamily="34" charset="-128"/>
              </a:rPr>
              <a:t>window size ≥ round-trip time × bottleneck data rate</a:t>
            </a:r>
          </a:p>
          <a:p>
            <a:pPr marL="0" indent="0">
              <a:lnSpc>
                <a:spcPct val="110000"/>
              </a:lnSpc>
            </a:pPr>
            <a:endParaRPr lang="en-US" altLang="zh-CN" dirty="0">
              <a:ea typeface="MS PGothic" panose="020B0600070205080204" pitchFamily="34" charset="-128"/>
            </a:endParaRP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Sliding window with one segment in size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window size / RTT</a:t>
            </a: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Enlarge window size to bottleneck data rate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window size / RTT</a:t>
            </a: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Enlarge window size further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still bottleneck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Larger window makes no sense</a:t>
            </a:r>
          </a:p>
          <a:p>
            <a:pPr lvl="1">
              <a:lnSpc>
                <a:spcPct val="110000"/>
              </a:lnSpc>
              <a:buFontTx/>
              <a:buNone/>
            </a:pPr>
            <a:endParaRPr lang="en-US" altLang="zh-CN" sz="1800" dirty="0">
              <a:ea typeface="MS PGothic" panose="020B0600070205080204" pitchFamily="34" charset="-128"/>
            </a:endParaRPr>
          </a:p>
        </p:txBody>
      </p:sp>
      <p:sp>
        <p:nvSpPr>
          <p:cNvPr id="38916" name="矩形 1"/>
          <p:cNvSpPr>
            <a:spLocks noChangeArrowheads="1"/>
          </p:cNvSpPr>
          <p:nvPr/>
        </p:nvSpPr>
        <p:spPr bwMode="auto">
          <a:xfrm>
            <a:off x="5796136" y="2497460"/>
            <a:ext cx="3072084" cy="18853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-</a:t>
            </a:r>
            <a:r>
              <a:rPr kumimoji="0"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Receive 500 </a:t>
            </a:r>
            <a:r>
              <a:rPr lang="en-US" altLang="zh-CN" sz="14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KBps</a:t>
            </a: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Sender 1 </a:t>
            </a:r>
            <a:r>
              <a:rPr lang="en-US" altLang="zh-CN" sz="14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MBps</a:t>
            </a: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RTT 70ms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A segment carries 0.5 KB</a:t>
            </a:r>
          </a:p>
          <a:p>
            <a:pPr>
              <a:lnSpc>
                <a:spcPct val="120000"/>
              </a:lnSpc>
            </a:pP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Sliding window size = 35KB (70 segment)</a:t>
            </a: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010C8A84-A3A2-FE4F-85A0-AB9F13A92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830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Self-pacing: Sliding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Although the sender doesn</a:t>
            </a:r>
            <a:r>
              <a:rPr lang="en-US" altLang="en-US" dirty="0">
                <a:ea typeface="MS PGothic" panose="020B0600070205080204" pitchFamily="34" charset="-128"/>
              </a:rPr>
              <a:t>'</a:t>
            </a:r>
            <a:r>
              <a:rPr lang="en-US" altLang="zh-CN" dirty="0">
                <a:ea typeface="MS PGothic" panose="020B0600070205080204" pitchFamily="34" charset="-128"/>
              </a:rPr>
              <a:t>t know the bottleneck, it is sending </a:t>
            </a:r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at exactly that rate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Once sender fills a sliding window, cannot send next data until receive ACK of the oldest data in the window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The receiver cannot generate ACK faster than the network can deliver data elements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RTT estimation still needed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343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TCP Congestion Control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0685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Congestion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Definition: Too many packets present in (a part of) the network causes packet delay and loss that degrades performance.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Network &amp; End-to-end layers </a:t>
            </a:r>
            <a:r>
              <a:rPr lang="en-US" altLang="zh-CN" i="1" dirty="0">
                <a:solidFill>
                  <a:srgbClr val="0096FF"/>
                </a:solidFill>
              </a:rPr>
              <a:t>share the responsibility </a:t>
            </a:r>
            <a:r>
              <a:rPr lang="en-US" altLang="zh-CN" dirty="0"/>
              <a:t>for handling congestion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1. Network layer</a:t>
            </a:r>
          </a:p>
          <a:p>
            <a:pPr lvl="1"/>
            <a:r>
              <a:rPr lang="en-US" altLang="zh-CN" dirty="0"/>
              <a:t>Directly experiences the congestion</a:t>
            </a:r>
          </a:p>
          <a:p>
            <a:pPr lvl="1"/>
            <a:r>
              <a:rPr lang="en-US" altLang="zh-CN" dirty="0"/>
              <a:t>Ultimately determine what to do with the excess packets</a:t>
            </a:r>
          </a:p>
          <a:p>
            <a:r>
              <a:rPr lang="en-US" altLang="zh-CN" dirty="0"/>
              <a:t>2. End-to-end layer</a:t>
            </a:r>
          </a:p>
          <a:p>
            <a:pPr lvl="1"/>
            <a:r>
              <a:rPr lang="en-US" altLang="zh-CN" dirty="0"/>
              <a:t>Control to reduce the sending rate, is the most effective way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0884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Congestion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920FD942-E87E-B94A-A31F-EDA47D4B6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654" y="1345332"/>
            <a:ext cx="5600700" cy="366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483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Congest?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spcBef>
                <a:spcPts val="2250"/>
              </a:spcBef>
            </a:pPr>
            <a:r>
              <a:rPr lang="en-US" altLang="zh-CN" dirty="0"/>
              <a:t>If all of a sudden, streams of packets begin arriving on three or four input lines and all need the same output line, a queue will build up</a:t>
            </a:r>
          </a:p>
          <a:p>
            <a:pPr>
              <a:spcBef>
                <a:spcPts val="2250"/>
              </a:spcBef>
            </a:pPr>
            <a:r>
              <a:rPr lang="en-US" altLang="zh-CN" dirty="0"/>
              <a:t>If there is insufficient memory to hold all of them, packets will be lost</a:t>
            </a:r>
          </a:p>
          <a:p>
            <a:pPr>
              <a:spcBef>
                <a:spcPts val="2250"/>
              </a:spcBef>
            </a:pPr>
            <a:r>
              <a:rPr lang="en-US" altLang="zh-CN" dirty="0"/>
              <a:t>Adding more memory may help up to a point, but</a:t>
            </a:r>
          </a:p>
          <a:p>
            <a:pPr lvl="1"/>
            <a:r>
              <a:rPr lang="en-US" altLang="zh-CN" dirty="0"/>
              <a:t>Nagle (1987) realized that if routers have an infinite amount of memory, congestion gets worse, not better</a:t>
            </a:r>
          </a:p>
          <a:p>
            <a:pPr lvl="1"/>
            <a:r>
              <a:rPr lang="en-US" altLang="zh-CN" dirty="0"/>
              <a:t>This is because by the time packets get to the front of the queue, they have </a:t>
            </a:r>
            <a:r>
              <a:rPr lang="en-US" altLang="zh-CN" b="1" dirty="0">
                <a:solidFill>
                  <a:schemeClr val="accent1"/>
                </a:solidFill>
              </a:rPr>
              <a:t>already timed out</a:t>
            </a:r>
            <a:r>
              <a:rPr lang="en-US" altLang="zh-CN" dirty="0">
                <a:solidFill>
                  <a:schemeClr val="accent1"/>
                </a:solidFill>
              </a:rPr>
              <a:t> </a:t>
            </a:r>
            <a:r>
              <a:rPr lang="en-US" altLang="zh-CN" dirty="0"/>
              <a:t>(repeatedly) and duplicates have been sent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068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Load Shedding: Setting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For performance: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window size ≥ round-trip time × bottleneck data rate</a:t>
            </a:r>
          </a:p>
          <a:p>
            <a:pPr>
              <a:spcBef>
                <a:spcPts val="1872"/>
              </a:spcBef>
            </a:pPr>
            <a:r>
              <a:rPr lang="en-US" altLang="zh-CN" dirty="0"/>
              <a:t>For congestion control: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window size ≤ min(RTT x bottleneck data rate, Receiver buffer)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</a:rPr>
              <a:t>Congestion window</a:t>
            </a:r>
          </a:p>
          <a:p>
            <a:pPr>
              <a:spcBef>
                <a:spcPts val="1872"/>
              </a:spcBef>
            </a:pPr>
            <a:r>
              <a:rPr lang="en-US" altLang="zh-CN" dirty="0">
                <a:solidFill>
                  <a:srgbClr val="000000"/>
                </a:solidFill>
              </a:rPr>
              <a:t>2 windows become 1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</a:rPr>
              <a:t>to achieve best performance and avoid congestion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635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Congestion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zh-CN" dirty="0"/>
              <a:t>Basic idea: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Increase 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slowly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If no drops -&gt; no congestion yet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If a drop occurs -&gt; decrease 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quickly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endParaRPr lang="en-US" altLang="zh-CN" dirty="0"/>
          </a:p>
          <a:p>
            <a:pPr>
              <a:lnSpc>
                <a:spcPct val="110000"/>
              </a:lnSpc>
              <a:defRPr/>
            </a:pPr>
            <a:r>
              <a:rPr lang="en-US" altLang="zh-CN" dirty="0"/>
              <a:t>Use the idea in a distributed protocol that achieves: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Efficiency: i.e., uses the bottleneck capacity efficiently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Fairness, i.e., senders sharing a bottleneck get equal throughput (if they have demands)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3749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AIMD (Additive Increase, Multiplicative Decrease)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Every RTT:</a:t>
            </a:r>
          </a:p>
          <a:p>
            <a:pPr lvl="1"/>
            <a:r>
              <a:rPr kumimoji="1" lang="en-US" altLang="zh-CN" dirty="0"/>
              <a:t>No drop: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=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+ 1</a:t>
            </a:r>
          </a:p>
          <a:p>
            <a:pPr lvl="1"/>
            <a:r>
              <a:rPr kumimoji="1" lang="en-US" altLang="zh-CN" dirty="0"/>
              <a:t>A drop: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=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/ 2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F67B71-DC79-CD46-8832-96903347F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73324"/>
            <a:ext cx="7020074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7690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with AIMD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Increases very slowly at the beginning </a:t>
            </a:r>
          </a:p>
          <a:p>
            <a:r>
              <a:rPr lang="en-US" altLang="zh-CN" dirty="0"/>
              <a:t>Initial window size is 1</a:t>
            </a:r>
          </a:p>
          <a:p>
            <a:pPr lvl="1"/>
            <a:r>
              <a:rPr lang="en-US" altLang="zh-CN" dirty="0"/>
              <a:t>Probably too small in practice</a:t>
            </a:r>
          </a:p>
          <a:p>
            <a:r>
              <a:rPr lang="en-US" altLang="zh-CN" dirty="0"/>
              <a:t>Solution: do multiplicative increase at the beginning</a:t>
            </a:r>
          </a:p>
          <a:p>
            <a:pPr lvl="1"/>
            <a:r>
              <a:rPr lang="en-US" altLang="zh-CN" i="1" dirty="0" err="1"/>
              <a:t>Congestion_window</a:t>
            </a:r>
            <a:r>
              <a:rPr lang="en-US" altLang="zh-CN" i="1" dirty="0"/>
              <a:t> </a:t>
            </a:r>
            <a:r>
              <a:rPr lang="en-US" altLang="zh-CN" i="1" baseline="-25000" dirty="0" err="1"/>
              <a:t>init</a:t>
            </a:r>
            <a:r>
              <a:rPr lang="en-US" altLang="zh-CN" i="1" dirty="0"/>
              <a:t> </a:t>
            </a:r>
            <a:r>
              <a:rPr lang="en-US" altLang="zh-CN" dirty="0"/>
              <a:t>= 1</a:t>
            </a:r>
          </a:p>
          <a:p>
            <a:pPr lvl="1"/>
            <a:r>
              <a:rPr lang="en-US" altLang="zh-CN" dirty="0"/>
              <a:t>Initially, do </a:t>
            </a:r>
            <a:r>
              <a:rPr lang="en-US" altLang="zh-CN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i="1" dirty="0">
                <a:solidFill>
                  <a:srgbClr val="0096FF"/>
                </a:solidFill>
              </a:rPr>
              <a:t> </a:t>
            </a:r>
            <a:r>
              <a:rPr lang="en-US" altLang="zh-CN" dirty="0">
                <a:solidFill>
                  <a:srgbClr val="0096FF"/>
                </a:solidFill>
              </a:rPr>
              <a:t>← 2 * </a:t>
            </a:r>
            <a:r>
              <a:rPr lang="en-US" altLang="zh-CN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i="1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each RTT until we hit congestion</a:t>
            </a:r>
          </a:p>
          <a:p>
            <a:pPr lvl="1"/>
            <a:r>
              <a:rPr lang="en-US" altLang="zh-CN" dirty="0"/>
              <a:t>Named "slow start"</a:t>
            </a:r>
            <a:r>
              <a:rPr lang="zh-CN" altLang="en-US" dirty="0"/>
              <a:t> </a:t>
            </a:r>
            <a:r>
              <a:rPr lang="en-US" altLang="zh-CN" dirty="0"/>
              <a:t>(even though it's exponentially fast!)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8209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6596285-7E6A-254E-A972-CF53D942B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2323"/>
            <a:ext cx="8028385" cy="3539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8892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1. Slow start: one packet at first, then double until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reaches the window size suggested by the receiver 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All the available data has been dispatched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detects that a packet it sent has been discarded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2. Duplicate ACK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When receiver gets an out-of-order packet, it sends back a duplicate of latest ACK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3. Equilibrium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Additive increase &amp; multiplicative decrease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4. Restart, after waiting a short time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9983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Fairness between Links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9E3449-F240-EF4E-AFDE-0B3BBEC9A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8"/>
          <a:stretch>
            <a:fillRect/>
          </a:stretch>
        </p:blipFill>
        <p:spPr bwMode="auto">
          <a:xfrm>
            <a:off x="611560" y="1705372"/>
            <a:ext cx="7884319" cy="2762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1354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AIMD Leads to Efficiency and Fairness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A638CF2-1B16-E647-A7E2-BC9CAAE58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99" y="1530622"/>
            <a:ext cx="6589961" cy="399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4450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 not Additive Decrease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kumimoji="1" lang="en-US" altLang="zh-CN" dirty="0"/>
              <a:t>It does not converge to </a:t>
            </a:r>
            <a:r>
              <a:rPr kumimoji="1" lang="en-US" altLang="zh-CN" dirty="0">
                <a:solidFill>
                  <a:srgbClr val="0096FF"/>
                </a:solidFill>
              </a:rPr>
              <a:t>fairness</a:t>
            </a:r>
          </a:p>
          <a:p>
            <a:pPr lvl="1"/>
            <a:r>
              <a:rPr kumimoji="1" lang="en-US" altLang="zh-CN" dirty="0"/>
              <a:t>from a congested point, (</a:t>
            </a:r>
            <a:r>
              <a:rPr kumimoji="1" lang="en-US" altLang="zh-CN" dirty="0" err="1"/>
              <a:t>x',y</a:t>
            </a:r>
            <a:r>
              <a:rPr kumimoji="1" lang="en-US" altLang="zh-CN" dirty="0"/>
              <a:t>'), reducing each by 1 worsens fairness and takes us away from the "ideal" outcome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6438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Weakness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TCP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kumimoji="1" lang="en-US" altLang="zh-CN" dirty="0"/>
              <a:t>If routers have too much buffering, causes long delays</a:t>
            </a:r>
          </a:p>
          <a:p>
            <a:r>
              <a:rPr kumimoji="1" lang="en-US" altLang="zh-CN" dirty="0"/>
              <a:t>Packet loss is not always caused by congestion</a:t>
            </a:r>
          </a:p>
          <a:p>
            <a:pPr lvl="1"/>
            <a:r>
              <a:rPr kumimoji="1" lang="en-US" altLang="zh-CN" dirty="0"/>
              <a:t>Consider wireless network: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losing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packet, sender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instead</a:t>
            </a:r>
          </a:p>
          <a:p>
            <a:r>
              <a:rPr kumimoji="1" lang="en-US" altLang="zh-CN" dirty="0"/>
              <a:t>TCP 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perform well in datacenters</a:t>
            </a:r>
          </a:p>
          <a:p>
            <a:pPr lvl="1"/>
            <a:r>
              <a:rPr kumimoji="1" lang="en-US" altLang="zh-CN" dirty="0"/>
              <a:t>High bandwidth, low delay situations</a:t>
            </a:r>
          </a:p>
          <a:p>
            <a:r>
              <a:rPr kumimoji="1" lang="en-US" altLang="zh-CN" dirty="0"/>
              <a:t>TCP has a bias against long RTTs</a:t>
            </a:r>
          </a:p>
          <a:p>
            <a:pPr lvl="1"/>
            <a:r>
              <a:rPr kumimoji="1" lang="en-US" altLang="zh-CN" dirty="0"/>
              <a:t>Throughput inversely proportionally to RTT</a:t>
            </a:r>
          </a:p>
          <a:p>
            <a:pPr lvl="1"/>
            <a:r>
              <a:rPr kumimoji="1" lang="en-US" altLang="zh-CN" dirty="0"/>
              <a:t>Consider when sending packets really far away vs really close</a:t>
            </a:r>
          </a:p>
          <a:p>
            <a:r>
              <a:rPr lang="en-US" altLang="zh-CN" dirty="0"/>
              <a:t>Assumes cooperating sources, which is</a:t>
            </a:r>
            <a:r>
              <a:rPr lang="zh-CN" altLang="en-US" dirty="0"/>
              <a:t> </a:t>
            </a:r>
            <a:r>
              <a:rPr lang="en-US" altLang="zh-CN" dirty="0"/>
              <a:t>not always a good assumption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6064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 of Congestion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dirty="0"/>
              <a:t>Reliability Using Sliding Window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Tx Rate = W / RTT</a:t>
            </a:r>
          </a:p>
          <a:p>
            <a:pPr>
              <a:lnSpc>
                <a:spcPct val="110000"/>
              </a:lnSpc>
            </a:pPr>
            <a:r>
              <a:rPr lang="en-US" altLang="zh-CN" dirty="0"/>
              <a:t>Congestion Control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W = min(</a:t>
            </a:r>
            <a:r>
              <a:rPr lang="en-US" altLang="zh-CN" dirty="0" err="1"/>
              <a:t>Receiver_buffer</a:t>
            </a:r>
            <a:r>
              <a:rPr lang="en-US" altLang="zh-CN" dirty="0"/>
              <a:t>, </a:t>
            </a:r>
            <a:r>
              <a:rPr lang="en-US" altLang="zh-CN" dirty="0" err="1"/>
              <a:t>cwnd</a:t>
            </a:r>
            <a:r>
              <a:rPr lang="en-US" altLang="zh-CN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is adapted by the congestion control protocol to ensure efficiency and fairness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TCP congestion control uses AIMD which provides fairness and efficiency in a distributed way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1574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45721</TotalTime>
  <Words>2830</Words>
  <Application>Microsoft Macintosh PowerPoint</Application>
  <PresentationFormat>全屏显示(16:10)</PresentationFormat>
  <Paragraphs>428</Paragraphs>
  <Slides>51</Slides>
  <Notes>2</Notes>
  <HiddenSlides>1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4" baseType="lpstr">
      <vt:lpstr>.AppleSystemUIFont</vt:lpstr>
      <vt:lpstr>等线</vt:lpstr>
      <vt:lpstr>等线</vt:lpstr>
      <vt:lpstr>宋体</vt:lpstr>
      <vt:lpstr>MS PGothic</vt:lpstr>
      <vt:lpstr>MS PGothic</vt:lpstr>
      <vt:lpstr>Arial</vt:lpstr>
      <vt:lpstr>Calibri</vt:lpstr>
      <vt:lpstr>Calibri Light</vt:lpstr>
      <vt:lpstr>Courier New</vt:lpstr>
      <vt:lpstr>Symbol</vt:lpstr>
      <vt:lpstr>Times New Roman</vt:lpstr>
      <vt:lpstr>1_Office 主题​​</vt:lpstr>
      <vt:lpstr>End-to-end Layer Best-effort is not enough</vt:lpstr>
      <vt:lpstr>PowerPoint 演示文稿</vt:lpstr>
      <vt:lpstr>The End-to-end Layer</vt:lpstr>
      <vt:lpstr>Famous Transport Protocols</vt:lpstr>
      <vt:lpstr>Assurance of End-to-end Protocol</vt:lpstr>
      <vt:lpstr>1. Assurance of At-least-once Delivery</vt:lpstr>
      <vt:lpstr>1. Assurance of At-least-once Delivery</vt:lpstr>
      <vt:lpstr>How to Decide Timeout?</vt:lpstr>
      <vt:lpstr>Fixed Timer is Evil</vt:lpstr>
      <vt:lpstr>Emergent Phase Synchronization of Periodic Protocols</vt:lpstr>
      <vt:lpstr>Wisconsin Time Server Meltdown</vt:lpstr>
      <vt:lpstr>Wisconsin Time Server Meltdown</vt:lpstr>
      <vt:lpstr>How to Decide Timeout?</vt:lpstr>
      <vt:lpstr>RTT Could be Highly Variable</vt:lpstr>
      <vt:lpstr>Calculating RTT and Timeout (in TCP)</vt:lpstr>
      <vt:lpstr>How to Decide Timeout?</vt:lpstr>
      <vt:lpstr>2. Assurance of At-most-once Delivery</vt:lpstr>
      <vt:lpstr>Duplicate Suppression</vt:lpstr>
      <vt:lpstr>Duplicate Suppression</vt:lpstr>
      <vt:lpstr>3. Assurance of Data Integrity</vt:lpstr>
      <vt:lpstr>4. Segments and Reassembly of Long Messages</vt:lpstr>
      <vt:lpstr>When Out of Order…</vt:lpstr>
      <vt:lpstr>Closing of Connections</vt:lpstr>
      <vt:lpstr>5. Assurance of Jitter Control</vt:lpstr>
      <vt:lpstr>5. Assurance of Jitter Control</vt:lpstr>
      <vt:lpstr>6. Assurance of Authenticity and Privacy</vt:lpstr>
      <vt:lpstr>6. Security: Asymmetric Encryption</vt:lpstr>
      <vt:lpstr>7. End-to-end Performance</vt:lpstr>
      <vt:lpstr>Overlapping Transmissions</vt:lpstr>
      <vt:lpstr>Overlapping Transmissions</vt:lpstr>
      <vt:lpstr>Fixed Window</vt:lpstr>
      <vt:lpstr>Sliding Window</vt:lpstr>
      <vt:lpstr>Handling Packet Loss</vt:lpstr>
      <vt:lpstr>Chose the Right Window Size</vt:lpstr>
      <vt:lpstr>Sliding Window Size</vt:lpstr>
      <vt:lpstr>Self-pacing: Sliding Window Size</vt:lpstr>
      <vt:lpstr>PowerPoint 演示文稿</vt:lpstr>
      <vt:lpstr>Congestion</vt:lpstr>
      <vt:lpstr>Network Congestion</vt:lpstr>
      <vt:lpstr>Why Congest?</vt:lpstr>
      <vt:lpstr>Load Shedding: Setting Window Size</vt:lpstr>
      <vt:lpstr>Congestion Control</vt:lpstr>
      <vt:lpstr>AIMD (Additive Increase, Multiplicative Decrease)</vt:lpstr>
      <vt:lpstr>Problems with AIMD</vt:lpstr>
      <vt:lpstr>Retrofitting TCP</vt:lpstr>
      <vt:lpstr>Retrofitting TCP</vt:lpstr>
      <vt:lpstr>Fairness between Links</vt:lpstr>
      <vt:lpstr>AIMD Leads to Efficiency and Fairness</vt:lpstr>
      <vt:lpstr>Q: Why not Additive Decrease</vt:lpstr>
      <vt:lpstr>Weakness of TCP</vt:lpstr>
      <vt:lpstr>Summary of Congestion Window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1600</cp:revision>
  <cp:lastPrinted>2020-03-02T13:38:09Z</cp:lastPrinted>
  <dcterms:created xsi:type="dcterms:W3CDTF">2017-11-24T09:35:45Z</dcterms:created>
  <dcterms:modified xsi:type="dcterms:W3CDTF">2025-11-25T04:39:22Z</dcterms:modified>
</cp:coreProperties>
</file>